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handoutMasterIdLst>
    <p:handoutMasterId r:id="rId19"/>
  </p:handoutMasterIdLst>
  <p:sldIdLst>
    <p:sldId id="28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81CC0-C9E2-4072-8EAA-CB074D65F54F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6B16A-3644-45F6-B68A-F5037A86B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23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8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8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78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34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29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4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3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03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55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01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8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65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83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75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608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94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75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42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25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7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96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440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623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83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8169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4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6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9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1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4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5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8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04257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33144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371599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			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801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</a:t>
            </a:r>
            <a:r>
              <a:rPr lang="en-US" sz="3600" dirty="0" smtClean="0">
                <a:solidFill>
                  <a:srgbClr val="0070C0"/>
                </a:solidFill>
              </a:rPr>
              <a:t>30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la </a:t>
            </a:r>
            <a:r>
              <a:rPr lang="en-US" sz="2800" dirty="0" err="1" smtClean="0"/>
              <a:t>geografia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muchacho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de Guatemala.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Carlos </a:t>
            </a:r>
            <a:r>
              <a:rPr lang="en-US" sz="2800" dirty="0" err="1" smtClean="0"/>
              <a:t>es</a:t>
            </a:r>
            <a:r>
              <a:rPr lang="en-US" sz="2800" dirty="0" smtClean="0"/>
              <a:t> ____ amigo </a:t>
            </a:r>
            <a:r>
              <a:rPr lang="en-US" sz="2800" dirty="0" err="1" smtClean="0"/>
              <a:t>sincero</a:t>
            </a:r>
            <a:r>
              <a:rPr lang="en-US" sz="2800" dirty="0" smtClean="0"/>
              <a:t>,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escuelas</a:t>
            </a:r>
            <a:r>
              <a:rPr lang="en-US" sz="2800" dirty="0" smtClean="0"/>
              <a:t> son </a:t>
            </a:r>
            <a:r>
              <a:rPr lang="en-US" sz="2800" dirty="0" err="1" smtClean="0"/>
              <a:t>grandes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 </a:t>
            </a:r>
            <a:r>
              <a:rPr lang="en-US" sz="2800" dirty="0" err="1" smtClean="0"/>
              <a:t>cursos</a:t>
            </a:r>
            <a:r>
              <a:rPr lang="en-US" sz="2800" dirty="0" smtClean="0"/>
              <a:t> son </a:t>
            </a:r>
            <a:r>
              <a:rPr lang="en-US" sz="2800" dirty="0" err="1" smtClean="0"/>
              <a:t>faciles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61128" y="3200400"/>
            <a:ext cx="4992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		b. Los	  c. La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4201180"/>
            <a:ext cx="6359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b. un	  c.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257800"/>
            <a:ext cx="6102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Unos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b.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Las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7328" y="6248400"/>
            <a:ext cx="5181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		b. Las	  c. Los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368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uba_sm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57663"/>
            <a:ext cx="464820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019800" y="4538663"/>
          <a:ext cx="2895600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lip" r:id="rId4" imgW="2287080" imgH="1145880" progId="MS_ClipArt_Gallery.2">
                  <p:embed/>
                </p:oleObj>
              </mc:Choice>
              <mc:Fallback>
                <p:oleObj name="Clip" r:id="rId4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538663"/>
                        <a:ext cx="2895600" cy="159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438400" y="29718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La Habana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5791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172200" y="3657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cubano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143000" y="3048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324600" y="3200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2318373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ominican_Republic_sm9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90875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Santo Domingo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2438400" y="152400"/>
            <a:ext cx="487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República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334000" y="38100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dominicano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257800" y="4495800"/>
            <a:ext cx="3276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4585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06913"/>
            <a:ext cx="3276600" cy="204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42672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730875" y="3429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47633515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uerto_Rico_sm9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40188"/>
            <a:ext cx="4800600" cy="2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715000" y="4419600"/>
          <a:ext cx="29718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Clip" r:id="rId4" imgW="2286000" imgH="1453320" progId="MS_ClipArt_Gallery.2">
                  <p:embed/>
                </p:oleObj>
              </mc:Choice>
              <mc:Fallback>
                <p:oleObj name="Clip" r:id="rId4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419600"/>
                        <a:ext cx="29718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0" y="25908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Juan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6388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Rico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562600" y="3505200"/>
            <a:ext cx="342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puertorriqueño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638800" y="4419600"/>
            <a:ext cx="30480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219200" y="2667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6172200" y="3048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4889393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meaning of the colors and crests of the flags of the countries we saw today.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242013"/>
              </p:ext>
            </p:extLst>
          </p:nvPr>
        </p:nvGraphicFramePr>
        <p:xfrm>
          <a:off x="5927048" y="52872"/>
          <a:ext cx="2743199" cy="1859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lip" r:id="rId3" imgW="2286000" imgH="1534320" progId="MS_ClipArt_Gallery.2">
                  <p:embed/>
                </p:oleObj>
              </mc:Choice>
              <mc:Fallback>
                <p:oleObj name="Clip" r:id="rId3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048" y="52872"/>
                        <a:ext cx="2743199" cy="1859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4267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2876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1100" dirty="0">
              <a:solidFill>
                <a:srgbClr val="0066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4572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representa</a:t>
            </a:r>
            <a:endParaRPr lang="en-US" altLang="en-US" sz="1600" dirty="0">
              <a:solidFill>
                <a:srgbClr val="FF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20529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0" y="38100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08856" y="1988403"/>
            <a:ext cx="64406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Mexico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verde</a:t>
            </a:r>
            <a:r>
              <a:rPr lang="en-US" altLang="en-US" sz="2400" dirty="0" smtClean="0">
                <a:solidFill>
                  <a:srgbClr val="FFFFFF"/>
                </a:solidFill>
              </a:rPr>
              <a:t>,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rojo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4745" y="5253335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822003" y="3810000"/>
            <a:ext cx="63033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La religion;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fe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catolica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Religion, the catholic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FFFFFF"/>
                </a:solidFill>
              </a:rPr>
              <a:t>faith.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2872026"/>
            <a:ext cx="61722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La union entre los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europeos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americanos</a:t>
            </a:r>
            <a:r>
              <a:rPr lang="en-US" altLang="en-US" sz="2000" dirty="0" smtClean="0">
                <a:solidFill>
                  <a:srgbClr val="006600"/>
                </a:solidFill>
              </a:rPr>
              <a:t>.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i="1" dirty="0" smtClean="0">
                <a:solidFill>
                  <a:srgbClr val="006600"/>
                </a:solidFill>
              </a:rPr>
              <a:t>The union between Europeans and Americans</a:t>
            </a:r>
            <a:endParaRPr lang="en-US" altLang="en-US" sz="1100" i="1" dirty="0">
              <a:solidFill>
                <a:srgbClr val="0066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85667" y="4572000"/>
            <a:ext cx="60773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FF0000"/>
                </a:solidFill>
              </a:rPr>
              <a:t>La independencia de España. 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Independence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from</a:t>
            </a:r>
            <a:r>
              <a:rPr lang="es-ES_tradnl" altLang="en-US" sz="2000" i="1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FF0000"/>
                </a:solidFill>
              </a:rPr>
              <a:t>Spain</a:t>
            </a:r>
            <a:endParaRPr lang="es-ES_tradnl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600200" y="5302984"/>
            <a:ext cx="73914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002060"/>
                </a:solidFill>
              </a:rPr>
              <a:t>Tiene un águila, un nopal florecido, una serpiente, una rama de encino, una rama de laurel, y un </a:t>
            </a:r>
            <a:r>
              <a:rPr lang="es-ES_tradnl" altLang="en-US" sz="2000" dirty="0" err="1" smtClean="0">
                <a:solidFill>
                  <a:srgbClr val="002060"/>
                </a:solidFill>
              </a:rPr>
              <a:t>liston</a:t>
            </a:r>
            <a:r>
              <a:rPr lang="es-ES_tradnl" altLang="en-US" sz="2000" dirty="0" smtClean="0">
                <a:solidFill>
                  <a:srgbClr val="002060"/>
                </a:solidFill>
              </a:rPr>
              <a:t> con los colores nacionales.</a:t>
            </a:r>
            <a:r>
              <a:rPr lang="es-ES_tradnl" altLang="en-US" sz="2000" i="1" dirty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An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eagel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nopal cactus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flowers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serpent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oak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,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branch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of laurel and a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ribbon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with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the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national</a:t>
            </a:r>
            <a:r>
              <a:rPr lang="es-ES_tradnl" altLang="en-US" sz="2000" i="1" dirty="0" smtClean="0">
                <a:solidFill>
                  <a:srgbClr val="00206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002060"/>
                </a:solidFill>
              </a:rPr>
              <a:t>colors</a:t>
            </a:r>
            <a:endParaRPr lang="es-ES_tradnl" alt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1922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304800"/>
            <a:ext cx="2676525" cy="167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3733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00200" y="1905000"/>
            <a:ext cx="7059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Los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colores</a:t>
            </a:r>
            <a:r>
              <a:rPr lang="en-US" altLang="en-US" sz="2400" dirty="0" smtClean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bandera</a:t>
            </a:r>
            <a:r>
              <a:rPr lang="en-US" altLang="en-US" sz="2400" dirty="0" smtClean="0">
                <a:solidFill>
                  <a:srgbClr val="FFFFFF"/>
                </a:solidFill>
              </a:rPr>
              <a:t> de Guatemala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FFFFFF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azul</a:t>
            </a:r>
            <a:r>
              <a:rPr lang="en-US" altLang="en-US" sz="2400" dirty="0" smtClean="0">
                <a:solidFill>
                  <a:srgbClr val="FFFFFF"/>
                </a:solidFill>
              </a:rPr>
              <a:t> celeste y </a:t>
            </a:r>
            <a:r>
              <a:rPr lang="en-US" altLang="en-US" sz="24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400" dirty="0" smtClean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743200"/>
            <a:ext cx="4038600" cy="4001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azul</a:t>
            </a:r>
            <a:r>
              <a:rPr lang="en-US" altLang="en-US" sz="2000" dirty="0" smtClean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representa</a:t>
            </a:r>
            <a:r>
              <a:rPr lang="en-US" altLang="en-US" sz="2000" dirty="0" smtClean="0">
                <a:solidFill>
                  <a:srgbClr val="00B0F0"/>
                </a:solidFill>
              </a:rPr>
              <a:t>: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419600"/>
            <a:ext cx="29338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: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5410200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2060"/>
                </a:solidFill>
              </a:rPr>
              <a:t>Escudo: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429000" y="2743200"/>
            <a:ext cx="571500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oceano</a:t>
            </a:r>
            <a:r>
              <a:rPr lang="en-US" altLang="en-US" sz="2000" dirty="0" smtClean="0">
                <a:solidFill>
                  <a:srgbClr val="00B0F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pacifico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oeste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mar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caribe</a:t>
            </a:r>
            <a:r>
              <a:rPr lang="en-US" altLang="en-US" sz="2000" dirty="0" smtClean="0">
                <a:solidFill>
                  <a:srgbClr val="00B0F0"/>
                </a:solidFill>
              </a:rPr>
              <a:t> al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este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Tambien</a:t>
            </a:r>
            <a:r>
              <a:rPr lang="en-US" altLang="en-US" sz="2000" dirty="0" smtClean="0">
                <a:solidFill>
                  <a:srgbClr val="00B0F0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justicia</a:t>
            </a:r>
            <a:r>
              <a:rPr lang="en-US" altLang="en-US" sz="2000" dirty="0" smtClean="0">
                <a:solidFill>
                  <a:srgbClr val="00B0F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lealtad</a:t>
            </a:r>
            <a:r>
              <a:rPr lang="en-US" altLang="en-US" sz="2000" dirty="0" smtClean="0">
                <a:solidFill>
                  <a:srgbClr val="00B0F0"/>
                </a:solidFill>
              </a:rPr>
              <a:t> y 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cielo</a:t>
            </a:r>
            <a:r>
              <a:rPr lang="en-US" altLang="en-US" sz="2000" dirty="0" smtClean="0">
                <a:solidFill>
                  <a:srgbClr val="00B0F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The pacific ocean in the west, the </a:t>
            </a:r>
            <a:r>
              <a:rPr lang="en-US" altLang="en-US" sz="2000" i="1" dirty="0" err="1" smtClean="0">
                <a:solidFill>
                  <a:srgbClr val="00B0F0"/>
                </a:solidFill>
              </a:rPr>
              <a:t>caribbean</a:t>
            </a:r>
            <a:r>
              <a:rPr lang="en-US" altLang="en-US" sz="2000" i="1" dirty="0" smtClean="0">
                <a:solidFill>
                  <a:srgbClr val="00B0F0"/>
                </a:solidFill>
              </a:rPr>
              <a:t> sea on the right. Also justice, loyalty and the sky.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822003" y="4419600"/>
            <a:ext cx="62185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FFFF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blanco</a:t>
            </a:r>
            <a:r>
              <a:rPr lang="en-US" altLang="en-US" sz="2000" dirty="0" smtClean="0">
                <a:solidFill>
                  <a:srgbClr val="FFFF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representa</a:t>
            </a:r>
            <a:r>
              <a:rPr lang="en-US" altLang="en-US" sz="2000" dirty="0" smtClean="0">
                <a:solidFill>
                  <a:srgbClr val="FFFFFF"/>
                </a:solidFill>
              </a:rPr>
              <a:t>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pureza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integridad</a:t>
            </a:r>
            <a:r>
              <a:rPr lang="en-US" altLang="en-US" sz="2000" dirty="0" smtClean="0">
                <a:solidFill>
                  <a:srgbClr val="FFFFFF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firmeza</a:t>
            </a:r>
            <a:r>
              <a:rPr lang="en-US" altLang="en-US" sz="2000" dirty="0" smtClean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 smtClean="0">
                <a:solidFill>
                  <a:srgbClr val="FFFFFF"/>
                </a:solidFill>
              </a:rPr>
              <a:t>nacion</a:t>
            </a:r>
            <a:r>
              <a:rPr lang="en-US" altLang="en-US" sz="2000" dirty="0" smtClean="0">
                <a:solidFill>
                  <a:srgbClr val="FFFFFF"/>
                </a:solidFill>
              </a:rPr>
              <a:t>. 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Purity, integrity, </a:t>
            </a:r>
            <a:r>
              <a:rPr lang="en-US" altLang="en-US" sz="2000" i="1" dirty="0" err="1" smtClean="0">
                <a:solidFill>
                  <a:srgbClr val="FFFFFF"/>
                </a:solidFill>
              </a:rPr>
              <a:t>firmnes</a:t>
            </a:r>
            <a:r>
              <a:rPr lang="en-US" altLang="en-US" sz="2000" i="1" dirty="0" smtClean="0">
                <a:solidFill>
                  <a:srgbClr val="FFFFFF"/>
                </a:solidFill>
              </a:rPr>
              <a:t> and the nation.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219201" y="5334000"/>
            <a:ext cx="782136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 smtClean="0">
                <a:solidFill>
                  <a:srgbClr val="002060"/>
                </a:solidFill>
              </a:rPr>
              <a:t>Tiene</a:t>
            </a:r>
            <a:r>
              <a:rPr lang="en-US" altLang="en-US" sz="2400" dirty="0" smtClean="0">
                <a:solidFill>
                  <a:srgbClr val="002060"/>
                </a:solidFill>
              </a:rPr>
              <a:t> el quetzal, dos rifles, un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pergamino</a:t>
            </a:r>
            <a:r>
              <a:rPr lang="en-US" altLang="en-US" sz="2400" dirty="0" smtClean="0">
                <a:solidFill>
                  <a:srgbClr val="002060"/>
                </a:solidFill>
              </a:rPr>
              <a:t> con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fecha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independencia</a:t>
            </a:r>
            <a:r>
              <a:rPr lang="en-US" altLang="en-US" sz="2400" dirty="0" smtClean="0">
                <a:solidFill>
                  <a:srgbClr val="002060"/>
                </a:solidFill>
              </a:rPr>
              <a:t> y </a:t>
            </a:r>
            <a:r>
              <a:rPr lang="en-US" altLang="en-US" sz="2400" dirty="0" err="1" smtClean="0">
                <a:solidFill>
                  <a:srgbClr val="002060"/>
                </a:solidFill>
              </a:rPr>
              <a:t>ramas</a:t>
            </a:r>
            <a:r>
              <a:rPr lang="en-US" altLang="en-US" sz="2400" dirty="0" smtClean="0">
                <a:solidFill>
                  <a:srgbClr val="002060"/>
                </a:solidFill>
              </a:rPr>
              <a:t> de laurel.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The quetzal, two rifles, a parchment with the date of independence and branches of laurel.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42123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7200" y="46624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480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133600" y="5029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676400" cy="3667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724400" y="4419600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05200" y="6415088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629400" y="23304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28194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exico_sm9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5029200" cy="260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172200" y="4111625"/>
          <a:ext cx="25908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lip" r:id="rId5" imgW="2286000" imgH="1534320" progId="MS_ClipArt_Gallery.2">
                  <p:embed/>
                </p:oleObj>
              </mc:Choice>
              <mc:Fallback>
                <p:oleObj name="Clip" r:id="rId5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111625"/>
                        <a:ext cx="259080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42672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828800" y="2438400"/>
            <a:ext cx="2895600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México D.F.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b="1" i="1">
                <a:solidFill>
                  <a:srgbClr val="FF0000"/>
                </a:solidFill>
                <a:latin typeface="Times New Roman" pitchFamily="18" charset="0"/>
              </a:rPr>
              <a:t>(La Ciudad de México)</a:t>
            </a:r>
            <a:endParaRPr lang="en-US" altLang="en-US" sz="1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019800" y="30480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mexicano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172200" y="4114800"/>
            <a:ext cx="259080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200" y="2590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3246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173692326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uatemal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00400"/>
            <a:ext cx="32004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32861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2133600"/>
            <a:ext cx="304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 Ciudad de Guatemala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981200" y="152400"/>
            <a:ext cx="5638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486400" y="29718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guatemalteco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562600" y="4343400"/>
            <a:ext cx="3276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28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867400" y="2438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276484065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l_Salvador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4876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95400" y="26670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Salvador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676400" y="381000"/>
            <a:ext cx="6172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791200" y="3230563"/>
            <a:ext cx="3276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salvadoreño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019800" y="4191000"/>
            <a:ext cx="29718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91000"/>
            <a:ext cx="281940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248400" y="2743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326169998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onduras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86200"/>
            <a:ext cx="3505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447800" y="23622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Tegucigalpa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324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57800" y="30480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hondureño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257800" y="3886200"/>
            <a:ext cx="3505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403814603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Nicaragua_sm9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14675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34480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371600" y="2362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Managua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553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410200" y="30781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nicaraguense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257800" y="3962400"/>
            <a:ext cx="34290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8070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75525417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osta_Rica_sm9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33432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19200" y="22098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San José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1219200" y="304800"/>
            <a:ext cx="64770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62600" y="2925763"/>
            <a:ext cx="297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costaricense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562600" y="40386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5" y="4114800"/>
            <a:ext cx="3000375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09600" y="22860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9594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8112467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anama_sm9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400"/>
            <a:ext cx="49530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567238"/>
            <a:ext cx="2667000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95400" y="2667000"/>
            <a:ext cx="411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 dirty="0">
                <a:solidFill>
                  <a:srgbClr val="FF0000"/>
                </a:solidFill>
                <a:latin typeface="Times New Roman" pitchFamily="18" charset="0"/>
              </a:rPr>
              <a:t>Ciudad de Panamá</a:t>
            </a:r>
            <a:endParaRPr lang="en-US" altLang="en-US" sz="2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1828800" y="304800"/>
            <a:ext cx="5486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172200" y="3581400"/>
            <a:ext cx="281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i="1">
                <a:solidFill>
                  <a:srgbClr val="FF0000"/>
                </a:solidFill>
                <a:latin typeface="Times New Roman" pitchFamily="18" charset="0"/>
              </a:rPr>
              <a:t>panameño / a</a:t>
            </a:r>
            <a:endParaRPr lang="en-US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6248400" y="4572000"/>
            <a:ext cx="2667000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492875" y="3048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</p:spTree>
    <p:extLst>
      <p:ext uri="{BB962C8B-B14F-4D97-AF65-F5344CB8AC3E}">
        <p14:creationId xmlns:p14="http://schemas.microsoft.com/office/powerpoint/2010/main" val="70897834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iff">
  <a:themeElements>
    <a:clrScheme name="Cliff 6">
      <a:dk1>
        <a:srgbClr val="B8A47C"/>
      </a:dk1>
      <a:lt1>
        <a:srgbClr val="FFFFFF"/>
      </a:lt1>
      <a:dk2>
        <a:srgbClr val="A68A58"/>
      </a:dk2>
      <a:lt2>
        <a:srgbClr val="DAD79C"/>
      </a:lt2>
      <a:accent1>
        <a:srgbClr val="816B35"/>
      </a:accent1>
      <a:accent2>
        <a:srgbClr val="FFCC00"/>
      </a:accent2>
      <a:accent3>
        <a:srgbClr val="D0C4B4"/>
      </a:accent3>
      <a:accent4>
        <a:srgbClr val="DADADA"/>
      </a:accent4>
      <a:accent5>
        <a:srgbClr val="C1BAAE"/>
      </a:accent5>
      <a:accent6>
        <a:srgbClr val="E7B900"/>
      </a:accent6>
      <a:hlink>
        <a:srgbClr val="0066CC"/>
      </a:hlink>
      <a:folHlink>
        <a:srgbClr val="0099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461</Words>
  <Application>Microsoft Office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Default Design</vt:lpstr>
      <vt:lpstr>Cliff</vt:lpstr>
      <vt:lpstr>1_Cliff</vt:lpstr>
      <vt:lpstr>Clip</vt:lpstr>
      <vt:lpstr>Me llamo _________    Clase 801 La fecha es el 30 de septiembre del 2013</vt:lpstr>
      <vt:lpstr>America del Norte, Central y el Caribe Hispano-hablante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Clase 802 La fecha es el 27 de septiembre del 2013</dc:title>
  <dc:creator>Helen Zumaeta</dc:creator>
  <cp:lastModifiedBy>Helen Zumaeta</cp:lastModifiedBy>
  <cp:revision>8</cp:revision>
  <cp:lastPrinted>2013-09-27T19:30:06Z</cp:lastPrinted>
  <dcterms:created xsi:type="dcterms:W3CDTF">2013-09-26T19:51:48Z</dcterms:created>
  <dcterms:modified xsi:type="dcterms:W3CDTF">2013-09-30T21:15:34Z</dcterms:modified>
</cp:coreProperties>
</file>